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12" r:id="rId2"/>
    <p:sldId id="858" r:id="rId3"/>
    <p:sldId id="727" r:id="rId4"/>
    <p:sldId id="781" r:id="rId5"/>
    <p:sldId id="820" r:id="rId6"/>
    <p:sldId id="812" r:id="rId7"/>
    <p:sldId id="822" r:id="rId8"/>
    <p:sldId id="823" r:id="rId9"/>
    <p:sldId id="826" r:id="rId10"/>
    <p:sldId id="825" r:id="rId11"/>
    <p:sldId id="827" r:id="rId12"/>
    <p:sldId id="828" r:id="rId13"/>
    <p:sldId id="829" r:id="rId14"/>
    <p:sldId id="837" r:id="rId15"/>
    <p:sldId id="830" r:id="rId16"/>
    <p:sldId id="887" r:id="rId17"/>
    <p:sldId id="783" r:id="rId18"/>
    <p:sldId id="810" r:id="rId19"/>
    <p:sldId id="841" r:id="rId20"/>
    <p:sldId id="784" r:id="rId21"/>
    <p:sldId id="808" r:id="rId22"/>
    <p:sldId id="782" r:id="rId23"/>
    <p:sldId id="785" r:id="rId24"/>
    <p:sldId id="809" r:id="rId25"/>
    <p:sldId id="786" r:id="rId26"/>
    <p:sldId id="788" r:id="rId27"/>
    <p:sldId id="798" r:id="rId28"/>
    <p:sldId id="799" r:id="rId29"/>
    <p:sldId id="750" r:id="rId30"/>
    <p:sldId id="789" r:id="rId31"/>
    <p:sldId id="793" r:id="rId32"/>
    <p:sldId id="794" r:id="rId33"/>
    <p:sldId id="787" r:id="rId34"/>
    <p:sldId id="438" r:id="rId35"/>
    <p:sldId id="637" r:id="rId36"/>
    <p:sldId id="670" r:id="rId37"/>
    <p:sldId id="498" r:id="rId38"/>
    <p:sldId id="800" r:id="rId39"/>
    <p:sldId id="756" r:id="rId40"/>
    <p:sldId id="803" r:id="rId41"/>
    <p:sldId id="804" r:id="rId42"/>
    <p:sldId id="806" r:id="rId43"/>
    <p:sldId id="807" r:id="rId44"/>
    <p:sldId id="638" r:id="rId45"/>
    <p:sldId id="699" r:id="rId46"/>
    <p:sldId id="816" r:id="rId47"/>
    <p:sldId id="885" r:id="rId48"/>
    <p:sldId id="850" r:id="rId49"/>
    <p:sldId id="851" r:id="rId50"/>
    <p:sldId id="849" r:id="rId51"/>
    <p:sldId id="777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-Heinz Hinrichs" initials="KHH" lastIdx="1" clrIdx="0">
    <p:extLst>
      <p:ext uri="{19B8F6BF-5375-455C-9EA6-DF929625EA0E}">
        <p15:presenceInfo xmlns:p15="http://schemas.microsoft.com/office/powerpoint/2012/main" userId="Karl-Heinz Hinrich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78815" autoAdjust="0"/>
  </p:normalViewPr>
  <p:slideViewPr>
    <p:cSldViewPr>
      <p:cViewPr varScale="1">
        <p:scale>
          <a:sx n="60" d="100"/>
          <a:sy n="60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106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FE64-CD0A-42E7-A01C-2C2FC9E8C990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B455C-BD2A-47C6-A033-5AD632149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3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45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072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32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05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59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637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485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539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239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872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3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783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548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284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354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542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235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541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417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645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908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33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422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666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56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05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1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46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7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03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455C-BD2A-47C6-A033-5AD63214966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31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0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1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5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7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1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8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1BA4-FF1B-4745-85AA-5DE817D4F7CC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C818-101D-4D32-976F-2B611200B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6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alww.com/klimapolitik-sprueche-umweltminist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alww.com/schwerwiegende-folgen-in-der-jugen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z8Yyqtba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outu.be/Q8PjwkbALJ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0Fapn247P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6p0NP78Qk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VTOnh137k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p4-FWveiKY" TargetMode="External"/><Relationship Id="rId2" Type="http://schemas.openxmlformats.org/officeDocument/2006/relationships/hyperlink" Target="https://youtu.be/_ZBEdBpA2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3x2QErRs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4680520"/>
          </a:xfrm>
        </p:spPr>
        <p:txBody>
          <a:bodyPr>
            <a:normAutofit/>
          </a:bodyPr>
          <a:lstStyle/>
          <a:p>
            <a:r>
              <a:rPr lang="de-DE" sz="4800" dirty="0"/>
              <a:t>Präsentation</a:t>
            </a:r>
            <a:r>
              <a:rPr lang="de-DE" sz="4800" b="1" dirty="0">
                <a:solidFill>
                  <a:srgbClr val="FF0000"/>
                </a:solidFill>
              </a:rPr>
              <a:t> </a:t>
            </a:r>
            <a:r>
              <a:rPr lang="de-DE" sz="4800" dirty="0"/>
              <a:t>zur </a:t>
            </a:r>
            <a:br>
              <a:rPr lang="de-DE" sz="4800" dirty="0"/>
            </a:br>
            <a:r>
              <a:rPr lang="de-DE" sz="6600" b="1" dirty="0"/>
              <a:t>Einladung von NGOs zur Mitarbeit im Bündnis-Komitee</a:t>
            </a:r>
            <a:br>
              <a:rPr lang="de-DE" sz="6600" b="1" dirty="0"/>
            </a:br>
            <a:r>
              <a:rPr lang="de-DE" sz="4900" dirty="0"/>
              <a:t>Stand</a:t>
            </a:r>
            <a:r>
              <a:rPr lang="de-DE" sz="4900"/>
              <a:t>: 15.02.2021</a:t>
            </a:r>
            <a:endParaRPr lang="de-DE" sz="49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305" y="5291143"/>
            <a:ext cx="1849692" cy="1205125"/>
          </a:xfrm>
        </p:spPr>
      </p:pic>
    </p:spTree>
    <p:extLst>
      <p:ext uri="{BB962C8B-B14F-4D97-AF65-F5344CB8AC3E}">
        <p14:creationId xmlns:p14="http://schemas.microsoft.com/office/powerpoint/2010/main" val="2092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4000" b="1" dirty="0"/>
              <a:t>Haarsträubende Beispiele (</a:t>
            </a:r>
            <a:r>
              <a:rPr lang="de-DE" sz="4000" b="1"/>
              <a:t>nicht verlinkt) über </a:t>
            </a:r>
            <a:r>
              <a:rPr lang="de-DE" sz="4000" b="1" dirty="0"/>
              <a:t>viele Jahre aus der EVAL-Datenbank Gruppe MENS68-Interview-Verweigerung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31384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endParaRPr lang="de-DE" sz="6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63272" cy="47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endParaRPr lang="de-DE" sz="6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9"/>
            <a:ext cx="8496944" cy="50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endParaRPr lang="de-DE" sz="6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1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sz="7300" b="1" dirty="0"/>
              <a:t>Zu den Interview-Verweigerungen kommen noch die substanzlosen Sprüche der Politiker</a:t>
            </a:r>
            <a:br>
              <a:rPr lang="de-DE" sz="7300" dirty="0"/>
            </a:br>
            <a:br>
              <a:rPr lang="de-DE" sz="5400" b="1" dirty="0"/>
            </a:br>
            <a:endParaRPr lang="de-DE" sz="72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434801"/>
            <a:ext cx="1706690" cy="1205841"/>
          </a:xfrm>
        </p:spPr>
      </p:pic>
    </p:spTree>
    <p:extLst>
      <p:ext uri="{BB962C8B-B14F-4D97-AF65-F5344CB8AC3E}">
        <p14:creationId xmlns:p14="http://schemas.microsoft.com/office/powerpoint/2010/main" val="24262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6000" b="1" dirty="0"/>
              <a:t>Zwei aktuelle Beispiele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35830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6000" b="1" dirty="0">
                <a:hlinkClick r:id="rId3"/>
              </a:rPr>
              <a:t>Sprüche ohne Taten der österreichischen Umweltminister</a:t>
            </a:r>
            <a:endParaRPr lang="de-DE" sz="6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25915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r>
              <a:rPr lang="de-DE" sz="7300" b="1" dirty="0">
                <a:hlinkClick r:id="rId3"/>
              </a:rPr>
              <a:t>In Österreich gibt es </a:t>
            </a:r>
            <a:br>
              <a:rPr lang="de-DE" sz="7300" b="1" dirty="0">
                <a:hlinkClick r:id="rId3"/>
              </a:rPr>
            </a:br>
            <a:br>
              <a:rPr lang="de-DE" sz="7300" b="1" dirty="0">
                <a:hlinkClick r:id="rId3"/>
              </a:rPr>
            </a:br>
            <a:r>
              <a:rPr lang="de-DE" sz="4900" b="1" dirty="0">
                <a:hlinkClick r:id="rId3"/>
              </a:rPr>
              <a:t>In Österreich gibt es</a:t>
            </a:r>
            <a:br>
              <a:rPr lang="de-DE" sz="7300" b="1" dirty="0">
                <a:hlinkClick r:id="rId3"/>
              </a:rPr>
            </a:br>
            <a:r>
              <a:rPr lang="de-DE" sz="4900" b="1" dirty="0">
                <a:hlinkClick r:id="rId3"/>
              </a:rPr>
              <a:t>324000</a:t>
            </a:r>
            <a:r>
              <a:rPr lang="de-DE" sz="7300" b="1" dirty="0">
                <a:hlinkClick r:id="rId3"/>
              </a:rPr>
              <a:t> </a:t>
            </a:r>
            <a:r>
              <a:rPr lang="de-DE" sz="4900" b="1" dirty="0">
                <a:hlinkClick r:id="rId3"/>
              </a:rPr>
              <a:t>armutsgefährdete Kinder und Jugendliche mit katastrophalen langfristigen Folgekosten</a:t>
            </a:r>
            <a:br>
              <a:rPr lang="de-DE" sz="4900" b="1" dirty="0">
                <a:hlinkClick r:id="rId3"/>
              </a:rPr>
            </a:br>
            <a:br>
              <a:rPr lang="de-DE" sz="7300" b="1" dirty="0">
                <a:hlinkClick r:id="rId3"/>
              </a:rPr>
            </a:br>
            <a:br>
              <a:rPr lang="de-DE" sz="7300" b="1" dirty="0"/>
            </a:br>
            <a:endParaRPr lang="de-DE" sz="73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434801"/>
            <a:ext cx="1706690" cy="1205841"/>
          </a:xfrm>
        </p:spPr>
      </p:pic>
    </p:spTree>
    <p:extLst>
      <p:ext uri="{BB962C8B-B14F-4D97-AF65-F5344CB8AC3E}">
        <p14:creationId xmlns:p14="http://schemas.microsoft.com/office/powerpoint/2010/main" val="34855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de-DE" sz="7200" b="1" dirty="0"/>
              <a:t>Wir alle haben </a:t>
            </a:r>
            <a:br>
              <a:rPr lang="de-DE" sz="7200" b="1" dirty="0"/>
            </a:br>
            <a:r>
              <a:rPr lang="de-DE" sz="7200" b="1" dirty="0">
                <a:solidFill>
                  <a:srgbClr val="FF0000"/>
                </a:solidFill>
              </a:rPr>
              <a:t>7</a:t>
            </a:r>
            <a:r>
              <a:rPr lang="de-DE" sz="7200" b="1" dirty="0"/>
              <a:t> </a:t>
            </a:r>
            <a:r>
              <a:rPr lang="de-DE" sz="7200" b="1" dirty="0">
                <a:solidFill>
                  <a:srgbClr val="FF0000"/>
                </a:solidFill>
              </a:rPr>
              <a:t>Basisinteressen, </a:t>
            </a:r>
            <a:br>
              <a:rPr lang="de-DE" sz="7200" b="1" dirty="0">
                <a:solidFill>
                  <a:srgbClr val="FF0000"/>
                </a:solidFill>
              </a:rPr>
            </a:br>
            <a:r>
              <a:rPr lang="de-DE" sz="7200" b="1" dirty="0"/>
              <a:t>die beginnen gefährdet zu sein:</a:t>
            </a:r>
            <a:br>
              <a:rPr lang="de-DE" sz="7200" b="1" dirty="0"/>
            </a:br>
            <a:endParaRPr lang="de-DE" sz="72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632" y="5431512"/>
            <a:ext cx="1512168" cy="1068403"/>
          </a:xfrm>
        </p:spPr>
      </p:pic>
    </p:spTree>
    <p:extLst>
      <p:ext uri="{BB962C8B-B14F-4D97-AF65-F5344CB8AC3E}">
        <p14:creationId xmlns:p14="http://schemas.microsoft.com/office/powerpoint/2010/main" val="24545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b="1" dirty="0"/>
              <a:t>Inneren und äußeren </a:t>
            </a:r>
            <a:br>
              <a:rPr lang="de-DE" sz="5400" b="1" dirty="0"/>
            </a:br>
            <a:r>
              <a:rPr lang="de-DE" sz="7300" b="1" dirty="0">
                <a:solidFill>
                  <a:srgbClr val="FF0000"/>
                </a:solidFill>
              </a:rPr>
              <a:t>Frieden</a:t>
            </a:r>
            <a:br>
              <a:rPr lang="de-DE" sz="5400" b="1" dirty="0"/>
            </a:br>
            <a:r>
              <a:rPr lang="de-DE" sz="3100" b="1" dirty="0"/>
              <a:t>Nur 2</a:t>
            </a:r>
            <a:r>
              <a:rPr lang="de-DE" sz="5400" b="1" dirty="0"/>
              <a:t> </a:t>
            </a:r>
            <a:r>
              <a:rPr lang="de-DE" sz="3100" b="1" dirty="0"/>
              <a:t>Beispiele aus der EVAL-Datenbank:</a:t>
            </a:r>
            <a:br>
              <a:rPr lang="de-DE" sz="3100" b="1" dirty="0"/>
            </a:br>
            <a:r>
              <a:rPr lang="de-DE" sz="4800" dirty="0"/>
              <a:t>-</a:t>
            </a:r>
            <a:r>
              <a:rPr lang="de-DE" sz="3100" b="1" dirty="0"/>
              <a:t>KRIE03-V01-Gewaltige Anstrengungen für Friedenserhalt-1min-</a:t>
            </a:r>
            <a:r>
              <a:rPr lang="de-DE" sz="3100" u="sng" dirty="0"/>
              <a:t> </a:t>
            </a:r>
            <a:r>
              <a:rPr lang="de-DE" sz="3100" b="1" u="sng" dirty="0">
                <a:hlinkClick r:id="rId3"/>
              </a:rPr>
              <a:t>https://youtu.be/MSz8Yyqtbaw</a:t>
            </a:r>
            <a:br>
              <a:rPr lang="de-DE" sz="3100" b="1" u="sng" dirty="0"/>
            </a:br>
            <a:br>
              <a:rPr lang="de-DE" sz="3100" dirty="0"/>
            </a:br>
            <a:r>
              <a:rPr lang="de-DE" sz="3100" dirty="0"/>
              <a:t>-G</a:t>
            </a:r>
            <a:r>
              <a:rPr lang="de-DE" sz="3100" b="1" dirty="0"/>
              <a:t>ESE99-V53-Hawkins dunkle Visionen-2min- </a:t>
            </a:r>
            <a:r>
              <a:rPr lang="de-DE" sz="3100" b="1" u="sng" dirty="0">
                <a:hlinkClick r:id="rId4"/>
              </a:rPr>
              <a:t>https://youtu.be/Q8PjwkbALJU</a:t>
            </a:r>
            <a:br>
              <a:rPr lang="de-DE" sz="3100" dirty="0"/>
            </a:br>
            <a:br>
              <a:rPr lang="de-DE" sz="5400" dirty="0"/>
            </a:br>
            <a:br>
              <a:rPr lang="de-DE" sz="5400" b="1" dirty="0"/>
            </a:br>
            <a:br>
              <a:rPr lang="de-DE" sz="7200" b="1" dirty="0"/>
            </a:br>
            <a:endParaRPr lang="de-DE" sz="72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434801"/>
            <a:ext cx="1706690" cy="1205841"/>
          </a:xfrm>
        </p:spPr>
      </p:pic>
    </p:spTree>
    <p:extLst>
      <p:ext uri="{BB962C8B-B14F-4D97-AF65-F5344CB8AC3E}">
        <p14:creationId xmlns:p14="http://schemas.microsoft.com/office/powerpoint/2010/main" val="21998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de-DE" sz="5400" b="1" dirty="0"/>
              <a:t> </a:t>
            </a:r>
            <a:br>
              <a:rPr lang="de-DE" sz="5400" b="1" dirty="0"/>
            </a:br>
            <a:r>
              <a:rPr lang="de-DE" sz="5400" b="1" dirty="0"/>
              <a:t>Wir haben tödliche Illusionen </a:t>
            </a:r>
            <a:br>
              <a:rPr lang="de-DE" sz="5400" b="1" dirty="0"/>
            </a:br>
            <a:r>
              <a:rPr lang="de-DE" sz="5400" b="1" dirty="0"/>
              <a:t>bezüglich des inneren und </a:t>
            </a:r>
            <a:r>
              <a:rPr lang="de-DE" sz="5400" b="1" dirty="0" err="1"/>
              <a:t>äusseren</a:t>
            </a:r>
            <a:r>
              <a:rPr lang="de-DE" sz="5400" b="1" dirty="0"/>
              <a:t> Friedens in den nächsten 15 Jahren, wenn es nicht zu fundamentalen Veränderungen kommt</a:t>
            </a:r>
            <a:br>
              <a:rPr lang="de-DE" sz="5400" b="1" dirty="0"/>
            </a:br>
            <a:endParaRPr lang="de-DE" sz="54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8323" y="5258276"/>
            <a:ext cx="1705677" cy="1205125"/>
          </a:xfrm>
        </p:spPr>
      </p:pic>
    </p:spTree>
    <p:extLst>
      <p:ext uri="{BB962C8B-B14F-4D97-AF65-F5344CB8AC3E}">
        <p14:creationId xmlns:p14="http://schemas.microsoft.com/office/powerpoint/2010/main" val="12048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br>
              <a:rPr lang="de-DE" sz="6000" b="1" dirty="0">
                <a:solidFill>
                  <a:srgbClr val="FF0000"/>
                </a:solidFill>
              </a:rPr>
            </a:br>
            <a:r>
              <a:rPr lang="de-DE" sz="6000" b="1" dirty="0">
                <a:solidFill>
                  <a:srgbClr val="FF0000"/>
                </a:solidFill>
              </a:rPr>
              <a:t>Umweltschutz</a:t>
            </a:r>
            <a:br>
              <a:rPr lang="de-DE" sz="6000" b="1" dirty="0">
                <a:solidFill>
                  <a:srgbClr val="FF0000"/>
                </a:solidFill>
              </a:rPr>
            </a:br>
            <a:r>
              <a:rPr lang="de-DE" sz="3600" b="1" dirty="0"/>
              <a:t>UMWE50-V38-Ö vom Klimawandel besonders betroffen-2min- </a:t>
            </a:r>
            <a:r>
              <a:rPr lang="de-DE" sz="3600" u="sng" dirty="0">
                <a:hlinkClick r:id="rId3"/>
              </a:rPr>
              <a:t>https://youtu.be/t0Fapn247Po</a:t>
            </a:r>
            <a:br>
              <a:rPr lang="de-DE" sz="3600" dirty="0"/>
            </a:br>
            <a:r>
              <a:rPr lang="de-DE" sz="3600" dirty="0"/>
              <a:t>Extreme Wetterereignisse in Ö, da vom Klimawandel besonders betroffen: weltweit + 0,9°, in Ö +2°. Temp.-Anstieg. Staudinger, Direktor ZAMG: wenn keine deutliche CO2-Reduktion, dann +8,5° bis 2100</a:t>
            </a:r>
            <a:r>
              <a:rPr lang="de-DE" sz="3100" dirty="0"/>
              <a:t>.</a:t>
            </a:r>
            <a:br>
              <a:rPr lang="de-DE" sz="6600" dirty="0"/>
            </a:br>
            <a:r>
              <a:rPr lang="de-DE" sz="6600" b="1" dirty="0"/>
              <a:t>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5709630"/>
            <a:ext cx="1234480" cy="872206"/>
          </a:xfrm>
        </p:spPr>
      </p:pic>
    </p:spTree>
    <p:extLst>
      <p:ext uri="{BB962C8B-B14F-4D97-AF65-F5344CB8AC3E}">
        <p14:creationId xmlns:p14="http://schemas.microsoft.com/office/powerpoint/2010/main" val="611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0000"/>
                </a:solidFill>
              </a:rPr>
              <a:t>Gesundheit</a:t>
            </a:r>
            <a:br>
              <a:rPr lang="de-DE" sz="6600" b="1" dirty="0">
                <a:solidFill>
                  <a:srgbClr val="FF0000"/>
                </a:solidFill>
              </a:rPr>
            </a:br>
            <a:r>
              <a:rPr lang="de-DE" sz="4000" b="1" dirty="0"/>
              <a:t>Beispiel  aus der EVAL-Datenbank wie wir die Gesundheit unserer Kinder ruinieren:</a:t>
            </a:r>
            <a:br>
              <a:rPr lang="de-DE" sz="4000" b="1" dirty="0"/>
            </a:br>
            <a:r>
              <a:rPr lang="de-DE" sz="4000" b="1" dirty="0"/>
              <a:t>KIND10-V02-Chronisch kranke Kinder-1min- </a:t>
            </a:r>
            <a:r>
              <a:rPr lang="de-DE" sz="4000" u="sng" dirty="0">
                <a:hlinkClick r:id="rId3"/>
              </a:rPr>
              <a:t>https://youtu.be/y6p0NP78Qkw</a:t>
            </a:r>
            <a:br>
              <a:rPr lang="de-DE" sz="4000" dirty="0"/>
            </a:br>
            <a:endParaRPr lang="de-DE" sz="4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434801"/>
            <a:ext cx="1706690" cy="1205841"/>
          </a:xfrm>
        </p:spPr>
      </p:pic>
    </p:spTree>
    <p:extLst>
      <p:ext uri="{BB962C8B-B14F-4D97-AF65-F5344CB8AC3E}">
        <p14:creationId xmlns:p14="http://schemas.microsoft.com/office/powerpoint/2010/main" val="176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7200" b="1" dirty="0">
                <a:solidFill>
                  <a:srgbClr val="FF0000"/>
                </a:solidFill>
              </a:rPr>
              <a:t>Freiheit</a:t>
            </a:r>
            <a:br>
              <a:rPr lang="de-DE" sz="6600" b="1" dirty="0"/>
            </a:br>
            <a:r>
              <a:rPr lang="de-DE" sz="4800" b="1" dirty="0"/>
              <a:t>Echte </a:t>
            </a:r>
            <a:r>
              <a:rPr lang="de-DE" sz="4800" b="1" i="1" dirty="0">
                <a:solidFill>
                  <a:srgbClr val="FF0000"/>
                </a:solidFill>
              </a:rPr>
              <a:t>persönliche</a:t>
            </a:r>
            <a:r>
              <a:rPr lang="de-DE" sz="4800" b="1" dirty="0"/>
              <a:t> </a:t>
            </a:r>
            <a:r>
              <a:rPr lang="de-DE" sz="4800" b="1" i="1" dirty="0">
                <a:solidFill>
                  <a:srgbClr val="FF0000"/>
                </a:solidFill>
              </a:rPr>
              <a:t>Freiheit</a:t>
            </a:r>
            <a:r>
              <a:rPr lang="de-DE" sz="4800" b="1" dirty="0"/>
              <a:t> gibt es aber nur, wenn auch eine ausreichende materielle Basis vorhanden ist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54396"/>
            <a:ext cx="1368152" cy="966651"/>
          </a:xfrm>
        </p:spPr>
      </p:pic>
    </p:spTree>
    <p:extLst>
      <p:ext uri="{BB962C8B-B14F-4D97-AF65-F5344CB8AC3E}">
        <p14:creationId xmlns:p14="http://schemas.microsoft.com/office/powerpoint/2010/main" val="20516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8800" b="1" dirty="0">
                <a:solidFill>
                  <a:srgbClr val="FF0000"/>
                </a:solidFill>
              </a:rPr>
              <a:t>Demokratie</a:t>
            </a:r>
            <a:r>
              <a:rPr lang="de-DE" sz="6600" b="1" dirty="0">
                <a:solidFill>
                  <a:srgbClr val="FF0000"/>
                </a:solidFill>
              </a:rPr>
              <a:t>,</a:t>
            </a:r>
            <a:r>
              <a:rPr lang="de-DE" sz="6600" b="1" dirty="0"/>
              <a:t> </a:t>
            </a:r>
            <a:br>
              <a:rPr lang="de-DE" sz="6600" b="1" dirty="0"/>
            </a:br>
            <a:r>
              <a:rPr lang="de-DE" sz="3200" b="1" dirty="0"/>
              <a:t>die z.B. durch Internet-Konzerne bedroht wird:</a:t>
            </a:r>
            <a:br>
              <a:rPr lang="de-DE" sz="6600" b="1" dirty="0"/>
            </a:br>
            <a:r>
              <a:rPr lang="de-DE" sz="3100" b="1" dirty="0"/>
              <a:t>TECH54-V53-Glücklich mit  Amazon-2min- </a:t>
            </a:r>
            <a:r>
              <a:rPr lang="de-DE" sz="3100" b="1" u="sng" dirty="0">
                <a:hlinkClick r:id="rId3"/>
              </a:rPr>
              <a:t>https://youtu.be/RVTOnh137ks</a:t>
            </a:r>
            <a:br>
              <a:rPr lang="de-DE" sz="3100" dirty="0"/>
            </a:br>
            <a:endParaRPr lang="de-DE" sz="31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38166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rgbClr val="FF0000"/>
                </a:solidFill>
              </a:rPr>
              <a:t>Rechtsstaat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5908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600" b="1" dirty="0">
                <a:solidFill>
                  <a:srgbClr val="FF0000"/>
                </a:solidFill>
              </a:rPr>
              <a:t>Soziale Gerechtigkeit</a:t>
            </a:r>
            <a:br>
              <a:rPr lang="de-DE" sz="6600" b="1" dirty="0"/>
            </a:br>
            <a:r>
              <a:rPr lang="de-DE" sz="6600" b="1" dirty="0"/>
              <a:t> </a:t>
            </a:r>
            <a:r>
              <a:rPr lang="de-DE" sz="3100" b="1" dirty="0"/>
              <a:t>GESE20-V60-Vermögensungleichheit in Ö und D 3min- </a:t>
            </a:r>
            <a:r>
              <a:rPr lang="de-DE" sz="3100" b="1" u="sng" dirty="0">
                <a:hlinkClick r:id="rId2"/>
              </a:rPr>
              <a:t>https://youtu.be/_ZBEdBpA2Uk</a:t>
            </a:r>
            <a:br>
              <a:rPr lang="de-DE" sz="3100" b="1" u="sng" dirty="0"/>
            </a:br>
            <a:br>
              <a:rPr lang="de-DE" sz="3100" u="sng" dirty="0"/>
            </a:br>
            <a:r>
              <a:rPr lang="de-DE" sz="3200" b="1" dirty="0"/>
              <a:t>GESE20-V67-USA größte Ungleichheit-1min- </a:t>
            </a:r>
            <a:r>
              <a:rPr lang="de-DE" sz="3200" b="1" u="sng" dirty="0">
                <a:hlinkClick r:id="rId3"/>
              </a:rPr>
              <a:t>https://youtu.be/vp4-FWveiKY</a:t>
            </a:r>
            <a:br>
              <a:rPr lang="de-DE" sz="3200" b="1" dirty="0"/>
            </a:br>
            <a:br>
              <a:rPr lang="de-DE" sz="3100" dirty="0"/>
            </a:br>
            <a:endParaRPr lang="de-DE" sz="31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632" y="5431512"/>
            <a:ext cx="1512168" cy="1068403"/>
          </a:xfrm>
        </p:spPr>
      </p:pic>
    </p:spTree>
    <p:extLst>
      <p:ext uri="{BB962C8B-B14F-4D97-AF65-F5344CB8AC3E}">
        <p14:creationId xmlns:p14="http://schemas.microsoft.com/office/powerpoint/2010/main" val="5611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r>
              <a:rPr lang="de-DE" sz="4800" b="1" dirty="0"/>
              <a:t>Wir müssen zu einer permanenten, gut organisierten und strukturierten Zusammenarbeit bei </a:t>
            </a:r>
            <a:r>
              <a:rPr lang="de-DE" sz="4800" b="1" dirty="0">
                <a:solidFill>
                  <a:srgbClr val="FF0000"/>
                </a:solidFill>
              </a:rPr>
              <a:t>allen 7 Basisinteressen </a:t>
            </a:r>
            <a:r>
              <a:rPr lang="de-DE" sz="4800" b="1" dirty="0"/>
              <a:t>kommen, damit unsere Stimme zählt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9476BFE-33BD-4C5F-9DDA-152772A3D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304" y="5445225"/>
            <a:ext cx="1586593" cy="1073854"/>
          </a:xfrm>
        </p:spPr>
      </p:pic>
    </p:spTree>
    <p:extLst>
      <p:ext uri="{BB962C8B-B14F-4D97-AF65-F5344CB8AC3E}">
        <p14:creationId xmlns:p14="http://schemas.microsoft.com/office/powerpoint/2010/main" val="21599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000" b="1" dirty="0"/>
              <a:t>Durch die in 13 Jahren aufgebaute EVAL-Datenbank gibt es jetzt die Chance die NGO-Gruppen der Zivilgesellschaft zusammen zu führen</a:t>
            </a:r>
            <a:r>
              <a:rPr lang="de-DE" sz="6600" b="1" dirty="0"/>
              <a:t>……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31875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600" b="1" dirty="0"/>
              <a:t>……weil  jeder Organisation bei der Kommunikation mit dem Umfeld und den Bürgern geholfen werden kann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39414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496" cy="5661248"/>
          </a:xfrm>
        </p:spPr>
        <p:txBody>
          <a:bodyPr>
            <a:normAutofit/>
          </a:bodyPr>
          <a:lstStyle/>
          <a:p>
            <a:pPr algn="l"/>
            <a:r>
              <a:rPr lang="de-DE" sz="6000" b="1" dirty="0">
                <a:latin typeface="Arial" panose="020B0604020202020204" pitchFamily="34" charset="0"/>
                <a:cs typeface="Arial" panose="020B0604020202020204" pitchFamily="34" charset="0"/>
              </a:rPr>
              <a:t>Politik braucht den gut informierten und klugen Bürger, der kluge Politik erst möglich macht</a:t>
            </a:r>
            <a:r>
              <a:rPr lang="de-DE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2088232" cy="1196752"/>
          </a:xfrm>
        </p:spPr>
      </p:pic>
    </p:spTree>
    <p:extLst>
      <p:ext uri="{BB962C8B-B14F-4D97-AF65-F5344CB8AC3E}">
        <p14:creationId xmlns:p14="http://schemas.microsoft.com/office/powerpoint/2010/main" val="25979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Arena Analyse  2017 der Parlamentsdirektion:</a:t>
            </a:r>
            <a:br>
              <a:rPr lang="de-DE" b="1" dirty="0"/>
            </a:b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de-DE" sz="4000" b="1" dirty="0"/>
              <a:t>Die Demokratie gerät unter Druck</a:t>
            </a:r>
          </a:p>
          <a:p>
            <a:r>
              <a:rPr lang="de-DE" sz="4000" b="1" dirty="0"/>
              <a:t>Von innen und außen</a:t>
            </a:r>
          </a:p>
          <a:p>
            <a:r>
              <a:rPr lang="de-DE" sz="4000" b="1" dirty="0"/>
              <a:t>Wachsender Vertrauensverlust großer Teile der Bevölkerung in die PET (Politischen </a:t>
            </a:r>
            <a:r>
              <a:rPr lang="de-DE" sz="4000" b="1" dirty="0" err="1"/>
              <a:t>Entscheidungdungs</a:t>
            </a:r>
            <a:r>
              <a:rPr lang="de-DE" sz="4000" b="1" dirty="0"/>
              <a:t>-Träger)</a:t>
            </a:r>
          </a:p>
          <a:p>
            <a:r>
              <a:rPr lang="de-DE" sz="4000" b="1" dirty="0"/>
              <a:t>Autoritäre Strömungen und Akteure im Vormarsch</a:t>
            </a:r>
          </a:p>
        </p:txBody>
      </p:sp>
    </p:spTree>
    <p:extLst>
      <p:ext uri="{BB962C8B-B14F-4D97-AF65-F5344CB8AC3E}">
        <p14:creationId xmlns:p14="http://schemas.microsoft.com/office/powerpoint/2010/main" val="33549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593490"/>
          </a:xfrm>
        </p:spPr>
        <p:txBody>
          <a:bodyPr>
            <a:noAutofit/>
          </a:bodyPr>
          <a:lstStyle/>
          <a:p>
            <a:r>
              <a:rPr lang="de-DE" sz="5400" b="1" dirty="0"/>
              <a:t>Wir haben in Österreich eine bunte, interessante NGO-Szene. Wir sollten uns gut organisiert und permanent vernetzen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5920164"/>
            <a:ext cx="1224136" cy="864898"/>
          </a:xfrm>
        </p:spPr>
      </p:pic>
    </p:spTree>
    <p:extLst>
      <p:ext uri="{BB962C8B-B14F-4D97-AF65-F5344CB8AC3E}">
        <p14:creationId xmlns:p14="http://schemas.microsoft.com/office/powerpoint/2010/main" val="9497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r>
              <a:rPr lang="de-DE" sz="5400" b="1" dirty="0"/>
              <a:t>Die Mitgliedschaft im </a:t>
            </a:r>
            <a:r>
              <a:rPr lang="de-DE" sz="5400" b="1" dirty="0">
                <a:solidFill>
                  <a:srgbClr val="FF0000"/>
                </a:solidFill>
              </a:rPr>
              <a:t>Bündnis-Komitee</a:t>
            </a:r>
            <a:r>
              <a:rPr lang="de-DE" sz="5400" b="1" dirty="0"/>
              <a:t> ist kostenlos, kann jederzeit wieder beendet werden und….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384" y="6021917"/>
            <a:ext cx="936104" cy="661392"/>
          </a:xfrm>
        </p:spPr>
      </p:pic>
    </p:spTree>
    <p:extLst>
      <p:ext uri="{BB962C8B-B14F-4D97-AF65-F5344CB8AC3E}">
        <p14:creationId xmlns:p14="http://schemas.microsoft.com/office/powerpoint/2010/main" val="32367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br>
              <a:rPr lang="de-DE" sz="6000" b="1" dirty="0"/>
            </a:br>
            <a:r>
              <a:rPr lang="de-DE" sz="5400" b="1" dirty="0"/>
              <a:t>….. baut  eine </a:t>
            </a:r>
            <a:r>
              <a:rPr lang="de-DE" sz="5400" b="1" dirty="0">
                <a:solidFill>
                  <a:srgbClr val="FF0000"/>
                </a:solidFill>
              </a:rPr>
              <a:t>permanente</a:t>
            </a:r>
            <a:r>
              <a:rPr lang="de-DE" sz="5400" b="1" dirty="0"/>
              <a:t> </a:t>
            </a:r>
            <a:r>
              <a:rPr lang="de-DE" sz="5400" b="1" dirty="0">
                <a:solidFill>
                  <a:srgbClr val="FF0000"/>
                </a:solidFill>
              </a:rPr>
              <a:t>Brücke</a:t>
            </a:r>
            <a:r>
              <a:rPr lang="de-DE" sz="5400" b="1" dirty="0"/>
              <a:t>  zwischen der Wissenschaft, den vielen unterschiedlichen NGOs und den interessierten Wahlbürgern</a:t>
            </a:r>
            <a:br>
              <a:rPr lang="de-DE" sz="5400" b="1" dirty="0"/>
            </a:br>
            <a:endParaRPr lang="de-DE" sz="54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384" y="6021917"/>
            <a:ext cx="936104" cy="661392"/>
          </a:xfrm>
        </p:spPr>
      </p:pic>
    </p:spTree>
    <p:extLst>
      <p:ext uri="{BB962C8B-B14F-4D97-AF65-F5344CB8AC3E}">
        <p14:creationId xmlns:p14="http://schemas.microsoft.com/office/powerpoint/2010/main" val="15818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de-DE" sz="5400" b="1" dirty="0"/>
              <a:t>Viele Bürger-innen haben das Vertrauen verloren, daß die PET  überhaupt  langfristige Basisprobleme lösen können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6376" y="5912483"/>
            <a:ext cx="864096" cy="610516"/>
          </a:xfrm>
        </p:spPr>
      </p:pic>
    </p:spTree>
    <p:extLst>
      <p:ext uri="{BB962C8B-B14F-4D97-AF65-F5344CB8AC3E}">
        <p14:creationId xmlns:p14="http://schemas.microsoft.com/office/powerpoint/2010/main" val="29553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4" y="0"/>
            <a:ext cx="5301597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de-DE" sz="5400" b="1" dirty="0"/>
              <a:t>Von den sogenannten „Eliten“ ist keine Änderung zu erwarten, sie schweben über den Wolken und wollen nur eins: </a:t>
            </a:r>
            <a:r>
              <a:rPr lang="de-DE" sz="5400" b="1" i="1" u="sng" dirty="0"/>
              <a:t>ihr</a:t>
            </a:r>
            <a:r>
              <a:rPr lang="de-DE" sz="5400" b="1" dirty="0"/>
              <a:t> Leben in vollen Zügen genießen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439107"/>
            <a:ext cx="1490666" cy="1053212"/>
          </a:xfrm>
        </p:spPr>
      </p:pic>
    </p:spTree>
    <p:extLst>
      <p:ext uri="{BB962C8B-B14F-4D97-AF65-F5344CB8AC3E}">
        <p14:creationId xmlns:p14="http://schemas.microsoft.com/office/powerpoint/2010/main" val="1702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b="1" dirty="0"/>
              <a:t>Sumpf der „Eliten“ in Österreich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94" y="1417638"/>
            <a:ext cx="4249011" cy="5440362"/>
          </a:xfrm>
        </p:spPr>
      </p:pic>
    </p:spTree>
    <p:extLst>
      <p:ext uri="{BB962C8B-B14F-4D97-AF65-F5344CB8AC3E}">
        <p14:creationId xmlns:p14="http://schemas.microsoft.com/office/powerpoint/2010/main" val="18797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b="1" dirty="0"/>
              <a:t>Die Wohlstandslüge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68760"/>
            <a:ext cx="4248472" cy="5589240"/>
          </a:xfrm>
        </p:spPr>
      </p:pic>
    </p:spTree>
    <p:extLst>
      <p:ext uri="{BB962C8B-B14F-4D97-AF65-F5344CB8AC3E}">
        <p14:creationId xmlns:p14="http://schemas.microsoft.com/office/powerpoint/2010/main" val="28779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de-DE" sz="5400" b="1" dirty="0"/>
              <a:t>Stellen wir als Bündnis-Komitee</a:t>
            </a:r>
            <a:r>
              <a:rPr lang="de-DE" sz="5400" b="1" dirty="0">
                <a:solidFill>
                  <a:srgbClr val="FF0000"/>
                </a:solidFill>
              </a:rPr>
              <a:t> </a:t>
            </a:r>
            <a:r>
              <a:rPr lang="de-DE" sz="5400" b="1" dirty="0"/>
              <a:t>öffentlich</a:t>
            </a:r>
            <a:br>
              <a:rPr lang="de-DE" sz="5400" b="1" dirty="0"/>
            </a:br>
            <a:r>
              <a:rPr lang="de-DE" sz="5400" b="1" dirty="0"/>
              <a:t>Fragen z.B. aus diesen Bereichen an die PET: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20109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de-DE" sz="4000" b="1" dirty="0"/>
              <a:t>Beispiele dringender Themen in Österreich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r>
              <a:rPr lang="de-DE" sz="3600" b="1" dirty="0"/>
              <a:t>-Artensterben</a:t>
            </a:r>
          </a:p>
          <a:p>
            <a:r>
              <a:rPr lang="de-DE" sz="3600" b="1" dirty="0"/>
              <a:t>-Klimawandel </a:t>
            </a:r>
          </a:p>
          <a:p>
            <a:r>
              <a:rPr lang="de-DE" sz="3600" b="1" dirty="0"/>
              <a:t>-</a:t>
            </a:r>
            <a:r>
              <a:rPr lang="de-DE" sz="3600" b="1" dirty="0" err="1"/>
              <a:t>Zubetonierung</a:t>
            </a:r>
            <a:r>
              <a:rPr lang="de-DE" sz="3600" b="1" dirty="0"/>
              <a:t> Österreichs</a:t>
            </a:r>
          </a:p>
          <a:p>
            <a:r>
              <a:rPr lang="de-DE" sz="3600" b="1" dirty="0"/>
              <a:t>Gigantische Müllberge</a:t>
            </a:r>
          </a:p>
          <a:p>
            <a:r>
              <a:rPr lang="de-DE" sz="3600" b="1" dirty="0"/>
              <a:t>-Weltweit im Blut und Urin von Menschen und Tieren: PFT – Glyphosat- Bisphenol A</a:t>
            </a:r>
          </a:p>
          <a:p>
            <a:r>
              <a:rPr lang="de-DE" sz="3600" b="1" dirty="0"/>
              <a:t>Schere Arm-Reich</a:t>
            </a:r>
          </a:p>
          <a:p>
            <a:r>
              <a:rPr lang="de-DE" sz="3600" b="1" dirty="0"/>
              <a:t>und, und, und</a:t>
            </a:r>
          </a:p>
          <a:p>
            <a:endParaRPr lang="de-DE" sz="3600" b="1" dirty="0"/>
          </a:p>
          <a:p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6414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4800" b="1" dirty="0"/>
              <a:t>Warum findet dieser enorme Vertrauensverlust der Bevölkerung in die Politischen Entscheidungs-Träger(PET)</a:t>
            </a:r>
            <a:br>
              <a:rPr lang="de-DE" sz="4800" b="1" dirty="0"/>
            </a:br>
            <a:r>
              <a:rPr lang="de-DE" sz="4800" b="1" dirty="0"/>
              <a:t> statt ??.....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41291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600" i="1" dirty="0"/>
              <a:t> </a:t>
            </a:r>
            <a:br>
              <a:rPr lang="de-DE" sz="6600" dirty="0"/>
            </a:br>
            <a:r>
              <a:rPr lang="de-DE" sz="7300" b="1" dirty="0"/>
              <a:t>Warum werden die verbindlichen Pariser Klimaziele nicht eingehalten?</a:t>
            </a:r>
            <a:br>
              <a:rPr lang="de-DE" sz="7300" dirty="0"/>
            </a:br>
            <a:endParaRPr lang="de-DE" sz="73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26176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6000" b="1" dirty="0"/>
              <a:t>Warum wird keine wirklich wirksame ökosoziale Steuerreform auf den Weg gebracht?</a:t>
            </a:r>
            <a:br>
              <a:rPr lang="de-DE" sz="6000" dirty="0"/>
            </a:br>
            <a:endParaRPr lang="de-DE" sz="6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2188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pPr lvl="0"/>
            <a:br>
              <a:rPr lang="de-DE" sz="4900" b="1" i="1" dirty="0"/>
            </a:br>
            <a:r>
              <a:rPr lang="de-DE" sz="5300" b="1" dirty="0"/>
              <a:t>Bitte erläutern Sie wer  die enormen Klimawandel-Folgekosten tragen soll, die schon heute</a:t>
            </a:r>
            <a:r>
              <a:rPr lang="de-DE" sz="5300" dirty="0"/>
              <a:t> </a:t>
            </a:r>
            <a:r>
              <a:rPr lang="de-DE" sz="5300" b="1" dirty="0"/>
              <a:t>entstehen und in Zukunft gigantische Dimensionen annehmen werden?</a:t>
            </a:r>
            <a:br>
              <a:rPr lang="de-DE" sz="5300" dirty="0"/>
            </a:br>
            <a:endParaRPr lang="de-DE" sz="53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28270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pPr lvl="0"/>
            <a:br>
              <a:rPr lang="de-DE" sz="4800" b="1" i="1" dirty="0"/>
            </a:br>
            <a:r>
              <a:rPr lang="de-DE" sz="4800" b="1" dirty="0"/>
              <a:t>Warum wurden 500 Millionen € für CO2-Zertifikate wegen der Nichteinhaltung der offiziellen Klimaziele bezahlt</a:t>
            </a:r>
            <a:r>
              <a:rPr lang="de-DE" sz="4800" dirty="0"/>
              <a:t> </a:t>
            </a:r>
            <a:r>
              <a:rPr lang="de-DE" sz="4800" b="1" dirty="0"/>
              <a:t>anstatt sie in konkrete Massnahmen in Österreich zu investieren?</a:t>
            </a:r>
            <a:br>
              <a:rPr lang="de-DE" sz="4800" dirty="0"/>
            </a:br>
            <a:endParaRPr lang="de-DE" sz="48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5587430"/>
            <a:ext cx="1274642" cy="900582"/>
          </a:xfrm>
        </p:spPr>
      </p:pic>
    </p:spTree>
    <p:extLst>
      <p:ext uri="{BB962C8B-B14F-4D97-AF65-F5344CB8AC3E}">
        <p14:creationId xmlns:p14="http://schemas.microsoft.com/office/powerpoint/2010/main" val="28297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de-DE" sz="5400" b="1" dirty="0"/>
              <a:t>Wenn wir unseren Kindern eine friedliche Zukunft ermöglichen wollen, müssen wir ab sofort den Fakten ins Auge sehen und entschlossen handeln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560" y="5283509"/>
            <a:ext cx="1829204" cy="1292401"/>
          </a:xfrm>
        </p:spPr>
      </p:pic>
    </p:spTree>
    <p:extLst>
      <p:ext uri="{BB962C8B-B14F-4D97-AF65-F5344CB8AC3E}">
        <p14:creationId xmlns:p14="http://schemas.microsoft.com/office/powerpoint/2010/main" val="42611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de-DE" sz="4000" b="1" dirty="0"/>
              <a:t>Den Kopf in den Sand stecken wird uns nicht mehr helfen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182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733256"/>
          </a:xfrm>
        </p:spPr>
        <p:txBody>
          <a:bodyPr>
            <a:noAutofit/>
          </a:bodyPr>
          <a:lstStyle/>
          <a:p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Die EVAL-Bewegung bittet die NGOs in Ö um Teilnahme im gut organisierten Bündnis-Komitee….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823629"/>
            <a:ext cx="1115616" cy="788224"/>
          </a:xfrm>
        </p:spPr>
      </p:pic>
    </p:spTree>
    <p:extLst>
      <p:ext uri="{BB962C8B-B14F-4D97-AF65-F5344CB8AC3E}">
        <p14:creationId xmlns:p14="http://schemas.microsoft.com/office/powerpoint/2010/main" val="42131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733256"/>
          </a:xfrm>
        </p:spPr>
        <p:txBody>
          <a:bodyPr>
            <a:noAutofit/>
          </a:bodyPr>
          <a:lstStyle/>
          <a:p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….damit möglichst viele NGOs in Ö ihre Anliegen und Themen vortragen können und mehr Einfluss erhalten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823629"/>
            <a:ext cx="1115616" cy="788224"/>
          </a:xfrm>
        </p:spPr>
      </p:pic>
    </p:spTree>
    <p:extLst>
      <p:ext uri="{BB962C8B-B14F-4D97-AF65-F5344CB8AC3E}">
        <p14:creationId xmlns:p14="http://schemas.microsoft.com/office/powerpoint/2010/main" val="3213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733256"/>
          </a:xfrm>
        </p:spPr>
        <p:txBody>
          <a:bodyPr>
            <a:noAutofit/>
          </a:bodyPr>
          <a:lstStyle/>
          <a:p>
            <a:r>
              <a:rPr lang="de-DE" sz="6000" b="1" dirty="0">
                <a:latin typeface="Arial" panose="020B0604020202020204" pitchFamily="34" charset="0"/>
                <a:cs typeface="Arial" panose="020B0604020202020204" pitchFamily="34" charset="0"/>
              </a:rPr>
              <a:t>Ein wichtiges Ziel des </a:t>
            </a:r>
            <a:br>
              <a:rPr lang="de-DE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Bündnis-Komitees</a:t>
            </a:r>
            <a:r>
              <a:rPr lang="de-DE" sz="6000" b="1" dirty="0">
                <a:latin typeface="Arial" panose="020B0604020202020204" pitchFamily="34" charset="0"/>
                <a:cs typeface="Arial" panose="020B0604020202020204" pitchFamily="34" charset="0"/>
              </a:rPr>
              <a:t> ist, dass es zur gängigen Praxis in Ö wird: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823629"/>
            <a:ext cx="1115616" cy="788224"/>
          </a:xfrm>
        </p:spPr>
      </p:pic>
    </p:spTree>
    <p:extLst>
      <p:ext uri="{BB962C8B-B14F-4D97-AF65-F5344CB8AC3E}">
        <p14:creationId xmlns:p14="http://schemas.microsoft.com/office/powerpoint/2010/main" val="42524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733256"/>
          </a:xfrm>
        </p:spPr>
        <p:txBody>
          <a:bodyPr>
            <a:no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Die PET stellen sich regelmäßig über mehrere Stunden den Fragen der NGOs in Zusammenarbeit mit der staatlich finanzierten, lobbyfreien Wissenschaft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823629"/>
            <a:ext cx="1115616" cy="788224"/>
          </a:xfrm>
        </p:spPr>
      </p:pic>
    </p:spTree>
    <p:extLst>
      <p:ext uri="{BB962C8B-B14F-4D97-AF65-F5344CB8AC3E}">
        <p14:creationId xmlns:p14="http://schemas.microsoft.com/office/powerpoint/2010/main" val="21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000" b="1" dirty="0"/>
              <a:t>….</a:t>
            </a:r>
            <a:r>
              <a:rPr lang="de-DE" sz="7200" b="1" dirty="0"/>
              <a:t>weil die Politiker leider allzu oft einseitige Lobby-Interessen vertreten…</a:t>
            </a:r>
            <a:br>
              <a:rPr lang="de-DE" sz="7200" b="1" dirty="0"/>
            </a:br>
            <a:endParaRPr lang="de-DE" sz="72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30297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589240"/>
          </a:xfrm>
        </p:spPr>
        <p:txBody>
          <a:bodyPr>
            <a:noAutofit/>
          </a:bodyPr>
          <a:lstStyle/>
          <a:p>
            <a:r>
              <a:rPr lang="de-DE" sz="2800" b="1" dirty="0"/>
              <a:t>Zusammenfassung:</a:t>
            </a:r>
            <a:br>
              <a:rPr lang="de-DE" sz="2800" b="1" dirty="0"/>
            </a:br>
            <a:r>
              <a:rPr lang="de-DE" sz="2800" b="1" dirty="0"/>
              <a:t>Das </a:t>
            </a:r>
            <a:r>
              <a:rPr lang="de-DE" sz="2800" b="1" dirty="0">
                <a:solidFill>
                  <a:srgbClr val="FF0000"/>
                </a:solidFill>
              </a:rPr>
              <a:t>Bündnis-Komitee</a:t>
            </a:r>
            <a:r>
              <a:rPr lang="de-DE" sz="2800" b="1" dirty="0"/>
              <a:t> von NGOs, Wissenschaft  und engagierten Bürger-innen  will die Politischen Entscheidungs-Träger (PET) zu mehrstündigen, sachlichen Dialogen auf Augenhöhe</a:t>
            </a:r>
            <a:br>
              <a:rPr lang="de-DE" sz="2800" b="1" dirty="0"/>
            </a:br>
            <a:r>
              <a:rPr lang="de-DE" sz="2800" b="1" dirty="0"/>
              <a:t>über wichtige Grundsatzfragen von Ö bitten.</a:t>
            </a:r>
            <a:br>
              <a:rPr lang="de-DE" sz="2800" b="1" dirty="0"/>
            </a:br>
            <a:r>
              <a:rPr lang="de-DE" sz="2800" b="1" dirty="0"/>
              <a:t>Jede NGO bekommt eine </a:t>
            </a:r>
            <a:r>
              <a:rPr lang="de-DE" sz="2800" b="1" dirty="0" err="1"/>
              <a:t>grosse</a:t>
            </a:r>
            <a:r>
              <a:rPr lang="de-DE" sz="2800" b="1" dirty="0"/>
              <a:t> Plattform für ihre Anliegen.</a:t>
            </a:r>
            <a:br>
              <a:rPr lang="de-DE" sz="2800" b="1" dirty="0"/>
            </a:br>
            <a:r>
              <a:rPr lang="de-DE" sz="2800" b="1" dirty="0"/>
              <a:t>Um aber von den PET wirklich gehört zu werden, brauchen wir möglichst viele NGOs, Wissenschaftler-innen und Bürger-innen</a:t>
            </a:r>
            <a:br>
              <a:rPr lang="de-DE" sz="2800" b="1" dirty="0"/>
            </a:br>
            <a:endParaRPr lang="de-DE" sz="28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304" y="5713284"/>
            <a:ext cx="1224136" cy="864898"/>
          </a:xfrm>
        </p:spPr>
      </p:pic>
    </p:spTree>
    <p:extLst>
      <p:ext uri="{BB962C8B-B14F-4D97-AF65-F5344CB8AC3E}">
        <p14:creationId xmlns:p14="http://schemas.microsoft.com/office/powerpoint/2010/main" val="21277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445224"/>
          </a:xfrm>
        </p:spPr>
        <p:txBody>
          <a:bodyPr>
            <a:normAutofit/>
          </a:bodyPr>
          <a:lstStyle/>
          <a:p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Vielen Dank !!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232" y="5068722"/>
            <a:ext cx="1904358" cy="1345501"/>
          </a:xfrm>
        </p:spPr>
      </p:pic>
    </p:spTree>
    <p:extLst>
      <p:ext uri="{BB962C8B-B14F-4D97-AF65-F5344CB8AC3E}">
        <p14:creationId xmlns:p14="http://schemas.microsoft.com/office/powerpoint/2010/main" val="37653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br>
              <a:rPr lang="de-DE" sz="5400" dirty="0"/>
            </a:br>
            <a:br>
              <a:rPr lang="de-DE" sz="5400" dirty="0"/>
            </a:br>
            <a:r>
              <a:rPr lang="de-DE" sz="7300" dirty="0"/>
              <a:t>.</a:t>
            </a:r>
            <a:r>
              <a:rPr lang="de-DE" sz="7300" b="1" dirty="0"/>
              <a:t>…kurzatmig handeln und sich in Nebensächlichkeiten verfangen…..</a:t>
            </a:r>
            <a:br>
              <a:rPr lang="de-DE" sz="5400" dirty="0"/>
            </a:br>
            <a:r>
              <a:rPr lang="de-DE" sz="3100" b="1" dirty="0"/>
              <a:t>POLI35o-V10-BK Kern-Politik-Betrieb kurzatmig-2min-</a:t>
            </a:r>
            <a:r>
              <a:rPr lang="de-DE" sz="3100" dirty="0"/>
              <a:t> </a:t>
            </a:r>
            <a:r>
              <a:rPr lang="de-DE" sz="3100" u="sng" dirty="0">
                <a:hlinkClick r:id="rId3"/>
              </a:rPr>
              <a:t>https://youtu.be/P3x2QErRsus</a:t>
            </a:r>
            <a:br>
              <a:rPr lang="de-DE" sz="3100" dirty="0"/>
            </a:br>
            <a:endParaRPr lang="de-DE" sz="5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6376" y="5912483"/>
            <a:ext cx="864096" cy="610516"/>
          </a:xfrm>
        </p:spPr>
      </p:pic>
    </p:spTree>
    <p:extLst>
      <p:ext uri="{BB962C8B-B14F-4D97-AF65-F5344CB8AC3E}">
        <p14:creationId xmlns:p14="http://schemas.microsoft.com/office/powerpoint/2010/main" val="40172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000" b="1" dirty="0"/>
              <a:t>….weil die Politiker für 5 Jahre gewählt wurden und unangenehme Entscheidungen nicht treffen wollen, um wiedergewählt zu werden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32930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de-DE" sz="6000" b="1" dirty="0"/>
              <a:t>Die Politiker müssen sich den Fragen der Kollegen im Parlament stellen, aber….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28442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r>
              <a:rPr lang="de-DE" sz="6000" b="1" dirty="0"/>
              <a:t>…gegenüber den Medien und insbesondere den NGOs sind sie wortkarg und verweigern allzu oft </a:t>
            </a:r>
            <a:br>
              <a:rPr lang="de-DE" sz="6000" b="1" dirty="0"/>
            </a:br>
            <a:r>
              <a:rPr lang="de-DE" sz="6000" b="1" dirty="0"/>
              <a:t>Interviews zu wichtigen</a:t>
            </a:r>
            <a:br>
              <a:rPr lang="de-DE" sz="6000" b="1" dirty="0"/>
            </a:br>
            <a:r>
              <a:rPr lang="de-DE" sz="6000" b="1" dirty="0"/>
              <a:t>Themen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280" y="5528958"/>
            <a:ext cx="1440160" cy="1017527"/>
          </a:xfrm>
        </p:spPr>
      </p:pic>
    </p:spTree>
    <p:extLst>
      <p:ext uri="{BB962C8B-B14F-4D97-AF65-F5344CB8AC3E}">
        <p14:creationId xmlns:p14="http://schemas.microsoft.com/office/powerpoint/2010/main" val="35194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Bildschirmpräsentation (4:3)</PresentationFormat>
  <Paragraphs>91</Paragraphs>
  <Slides>51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4" baseType="lpstr">
      <vt:lpstr>Arial</vt:lpstr>
      <vt:lpstr>Calibri</vt:lpstr>
      <vt:lpstr>Larissa</vt:lpstr>
      <vt:lpstr>Präsentation zur  Einladung von NGOs zur Mitarbeit im Bündnis-Komitee Stand: 15.02.2021</vt:lpstr>
      <vt:lpstr>  Wir haben tödliche Illusionen  bezüglich des inneren und äusseren Friedens in den nächsten 15 Jahren, wenn es nicht zu fundamentalen Veränderungen kommt </vt:lpstr>
      <vt:lpstr>Arena Analyse  2017 der Parlamentsdirektion: </vt:lpstr>
      <vt:lpstr>Warum findet dieser enorme Vertrauensverlust der Bevölkerung in die Politischen Entscheidungs-Träger(PET)  statt ??.....</vt:lpstr>
      <vt:lpstr>….weil die Politiker leider allzu oft einseitige Lobby-Interessen vertreten… </vt:lpstr>
      <vt:lpstr>  .…kurzatmig handeln und sich in Nebensächlichkeiten verfangen….. POLI35o-V10-BK Kern-Politik-Betrieb kurzatmig-2min- https://youtu.be/P3x2QErRsus </vt:lpstr>
      <vt:lpstr>….weil die Politiker für 5 Jahre gewählt wurden und unangenehme Entscheidungen nicht treffen wollen, um wiedergewählt zu werden</vt:lpstr>
      <vt:lpstr>Die Politiker müssen sich den Fragen der Kollegen im Parlament stellen, aber….</vt:lpstr>
      <vt:lpstr>…gegenüber den Medien und insbesondere den NGOs sind sie wortkarg und verweigern allzu oft  Interviews zu wichtigen Themen</vt:lpstr>
      <vt:lpstr>Haarsträubende Beispiele (nicht verlinkt) über viele Jahre aus der EVAL-Datenbank Gruppe MENS68-Interview-Verweigerung</vt:lpstr>
      <vt:lpstr>PowerPoint-Präsentation</vt:lpstr>
      <vt:lpstr>PowerPoint-Präsentation</vt:lpstr>
      <vt:lpstr>PowerPoint-Präsentation</vt:lpstr>
      <vt:lpstr>   Zu den Interview-Verweigerungen kommen noch die substanzlosen Sprüche der Politiker  </vt:lpstr>
      <vt:lpstr>Zwei aktuelle Beispiele </vt:lpstr>
      <vt:lpstr>Sprüche ohne Taten der österreichischen Umweltminister</vt:lpstr>
      <vt:lpstr> In Österreich gibt es   In Österreich gibt es 324000 armutsgefährdete Kinder und Jugendliche mit katastrophalen langfristigen Folgekosten   </vt:lpstr>
      <vt:lpstr>Wir alle haben  7 Basisinteressen,  die beginnen gefährdet zu sein: </vt:lpstr>
      <vt:lpstr>     Inneren und äußeren  Frieden Nur 2 Beispiele aus der EVAL-Datenbank: -KRIE03-V01-Gewaltige Anstrengungen für Friedenserhalt-1min- https://youtu.be/MSz8Yyqtbaw  -GESE99-V53-Hawkins dunkle Visionen-2min- https://youtu.be/Q8PjwkbALJU    </vt:lpstr>
      <vt:lpstr> Umweltschutz UMWE50-V38-Ö vom Klimawandel besonders betroffen-2min- https://youtu.be/t0Fapn247Po Extreme Wetterereignisse in Ö, da vom Klimawandel besonders betroffen: weltweit + 0,9°, in Ö +2°. Temp.-Anstieg. Staudinger, Direktor ZAMG: wenn keine deutliche CO2-Reduktion, dann +8,5° bis 2100.  </vt:lpstr>
      <vt:lpstr>Gesundheit Beispiel  aus der EVAL-Datenbank wie wir die Gesundheit unserer Kinder ruinieren: KIND10-V02-Chronisch kranke Kinder-1min- https://youtu.be/y6p0NP78Qkw </vt:lpstr>
      <vt:lpstr>Freiheit Echte persönliche Freiheit gibt es aber nur, wenn auch eine ausreichende materielle Basis vorhanden ist</vt:lpstr>
      <vt:lpstr>Demokratie,  die z.B. durch Internet-Konzerne bedroht wird: TECH54-V53-Glücklich mit  Amazon-2min- https://youtu.be/RVTOnh137ks </vt:lpstr>
      <vt:lpstr>Rechtsstaat</vt:lpstr>
      <vt:lpstr>Soziale Gerechtigkeit  GESE20-V60-Vermögensungleichheit in Ö und D 3min- https://youtu.be/_ZBEdBpA2Uk  GESE20-V67-USA größte Ungleichheit-1min- https://youtu.be/vp4-FWveiKY  </vt:lpstr>
      <vt:lpstr>Wir müssen zu einer permanenten, gut organisierten und strukturierten Zusammenarbeit bei allen 7 Basisinteressen kommen, damit unsere Stimme zählt</vt:lpstr>
      <vt:lpstr>Durch die in 13 Jahren aufgebaute EVAL-Datenbank gibt es jetzt die Chance die NGO-Gruppen der Zivilgesellschaft zusammen zu führen……</vt:lpstr>
      <vt:lpstr>……weil  jeder Organisation bei der Kommunikation mit dem Umfeld und den Bürgern geholfen werden kann</vt:lpstr>
      <vt:lpstr>Politik braucht den gut informierten und klugen Bürger, der kluge Politik erst möglich macht.</vt:lpstr>
      <vt:lpstr>Wir haben in Österreich eine bunte, interessante NGO-Szene. Wir sollten uns gut organisiert und permanent vernetzen</vt:lpstr>
      <vt:lpstr>Die Mitgliedschaft im Bündnis-Komitee ist kostenlos, kann jederzeit wieder beendet werden und….</vt:lpstr>
      <vt:lpstr> ….. baut  eine permanente Brücke  zwischen der Wissenschaft, den vielen unterschiedlichen NGOs und den interessierten Wahlbürgern </vt:lpstr>
      <vt:lpstr>Viele Bürger-innen haben das Vertrauen verloren, daß die PET  überhaupt  langfristige Basisprobleme lösen können</vt:lpstr>
      <vt:lpstr>PowerPoint-Präsentation</vt:lpstr>
      <vt:lpstr>Von den sogenannten „Eliten“ ist keine Änderung zu erwarten, sie schweben über den Wolken und wollen nur eins: ihr Leben in vollen Zügen genießen</vt:lpstr>
      <vt:lpstr>Sumpf der „Eliten“ in Österreich</vt:lpstr>
      <vt:lpstr>Die Wohlstandslüge</vt:lpstr>
      <vt:lpstr>Stellen wir als Bündnis-Komitee öffentlich Fragen z.B. aus diesen Bereichen an die PET:</vt:lpstr>
      <vt:lpstr>Beispiele dringender Themen in Österreich</vt:lpstr>
      <vt:lpstr>  Warum werden die verbindlichen Pariser Klimaziele nicht eingehalten? </vt:lpstr>
      <vt:lpstr>Warum wird keine wirklich wirksame ökosoziale Steuerreform auf den Weg gebracht? </vt:lpstr>
      <vt:lpstr> Bitte erläutern Sie wer  die enormen Klimawandel-Folgekosten tragen soll, die schon heute entstehen und in Zukunft gigantische Dimensionen annehmen werden? </vt:lpstr>
      <vt:lpstr> Warum wurden 500 Millionen € für CO2-Zertifikate wegen der Nichteinhaltung der offiziellen Klimaziele bezahlt anstatt sie in konkrete Massnahmen in Österreich zu investieren? </vt:lpstr>
      <vt:lpstr>Wenn wir unseren Kindern eine friedliche Zukunft ermöglichen wollen, müssen wir ab sofort den Fakten ins Auge sehen und entschlossen handeln</vt:lpstr>
      <vt:lpstr>Den Kopf in den Sand stecken wird uns nicht mehr helfen</vt:lpstr>
      <vt:lpstr>Die EVAL-Bewegung bittet die NGOs in Ö um Teilnahme im gut organisierten Bündnis-Komitee….</vt:lpstr>
      <vt:lpstr>….damit möglichst viele NGOs in Ö ihre Anliegen und Themen vortragen können und mehr Einfluss erhalten</vt:lpstr>
      <vt:lpstr>Ein wichtiges Ziel des  Bündnis-Komitees ist, dass es zur gängigen Praxis in Ö wird:</vt:lpstr>
      <vt:lpstr>Die PET stellen sich regelmäßig über mehrere Stunden den Fragen der NGOs in Zusammenarbeit mit der staatlich finanzierten, lobbyfreien Wissenschaft</vt:lpstr>
      <vt:lpstr>Zusammenfassung: Das Bündnis-Komitee von NGOs, Wissenschaft  und engagierten Bürger-innen  will die Politischen Entscheidungs-Träger (PET) zu mehrstündigen, sachlichen Dialogen auf Augenhöhe über wichtige Grundsatzfragen von Ö bitten. Jede NGO bekommt eine grosse Plattform für ihre Anliegen. Um aber von den PET wirklich gehört zu werden, brauchen wir möglichst viele NGOs, Wissenschaftler-innen und Bürger-innen </vt:lpstr>
      <vt:lpstr>Vielen Dank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wir umkehren müssen oder : Zu wieviel Vernunft sind wir fähig ?</dc:title>
  <dc:creator>K-H Hinrichs</dc:creator>
  <cp:lastModifiedBy>khh@evalww.com</cp:lastModifiedBy>
  <cp:revision>734</cp:revision>
  <dcterms:created xsi:type="dcterms:W3CDTF">2012-09-10T13:15:06Z</dcterms:created>
  <dcterms:modified xsi:type="dcterms:W3CDTF">2021-02-15T15:30:49Z</dcterms:modified>
</cp:coreProperties>
</file>